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334" r:id="rId4"/>
    <p:sldId id="313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11" r:id="rId13"/>
    <p:sldId id="325" r:id="rId14"/>
    <p:sldId id="323" r:id="rId15"/>
    <p:sldId id="346" r:id="rId16"/>
    <p:sldId id="353" r:id="rId17"/>
    <p:sldId id="356" r:id="rId18"/>
    <p:sldId id="351" r:id="rId19"/>
    <p:sldId id="352" r:id="rId20"/>
    <p:sldId id="354" r:id="rId21"/>
    <p:sldId id="268" r:id="rId22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0066FF"/>
    <a:srgbClr val="FF6600"/>
    <a:srgbClr val="FF9999"/>
    <a:srgbClr val="FF3300"/>
    <a:srgbClr val="F44678"/>
    <a:srgbClr val="292929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153" autoAdjust="0"/>
  </p:normalViewPr>
  <p:slideViewPr>
    <p:cSldViewPr>
      <p:cViewPr>
        <p:scale>
          <a:sx n="100" d="100"/>
          <a:sy n="100" d="100"/>
        </p:scale>
        <p:origin x="-196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587E-2"/>
          <c:y val="3.2824252222676188E-2"/>
          <c:w val="0.93660773850082002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78">
              <a:solidFill>
                <a:schemeClr val="tx1"/>
              </a:solidFill>
              <a:prstDash val="solid"/>
            </a:ln>
          </c:spPr>
          <c:dPt>
            <c:idx val="3"/>
            <c:spPr>
              <a:solidFill>
                <a:srgbClr val="00B0F0"/>
              </a:solidFill>
              <a:ln w="9978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gapDepth val="0"/>
        <c:shape val="box"/>
        <c:axId val="44971904"/>
        <c:axId val="44973440"/>
        <c:axId val="0"/>
      </c:bar3DChart>
      <c:catAx>
        <c:axId val="44971904"/>
        <c:scaling>
          <c:orientation val="minMax"/>
        </c:scaling>
        <c:axPos val="b"/>
        <c:numFmt formatCode="General" sourceLinked="1"/>
        <c:majorTickMark val="in"/>
        <c:tickLblPos val="low"/>
        <c:spPr>
          <a:ln w="24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4973440"/>
        <c:crosses val="autoZero"/>
        <c:auto val="1"/>
        <c:lblAlgn val="ctr"/>
        <c:lblOffset val="100"/>
        <c:tickLblSkip val="1"/>
        <c:tickMarkSkip val="1"/>
      </c:catAx>
      <c:valAx>
        <c:axId val="44973440"/>
        <c:scaling>
          <c:orientation val="minMax"/>
        </c:scaling>
        <c:axPos val="l"/>
        <c:majorGridlines>
          <c:spPr>
            <a:ln w="249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4971904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3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608E-2"/>
          <c:y val="3.2824252222676056E-2"/>
          <c:w val="0.93660773850082013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4">
              <a:solidFill>
                <a:schemeClr val="tx1"/>
              </a:solidFill>
              <a:prstDash val="solid"/>
            </a:ln>
          </c:spPr>
          <c:dPt>
            <c:idx val="3"/>
            <c:spPr>
              <a:solidFill>
                <a:srgbClr val="00B0F0"/>
              </a:solidFill>
              <a:ln w="99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8064A2">
                  <a:lumMod val="60000"/>
                  <a:lumOff val="40000"/>
                </a:srgbClr>
              </a:solidFill>
              <a:ln w="9984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gapDepth val="0"/>
        <c:shape val="box"/>
        <c:axId val="46700800"/>
        <c:axId val="46702592"/>
        <c:axId val="0"/>
      </c:bar3DChart>
      <c:catAx>
        <c:axId val="46700800"/>
        <c:scaling>
          <c:orientation val="minMax"/>
        </c:scaling>
        <c:axPos val="b"/>
        <c:numFmt formatCode="General" sourceLinked="1"/>
        <c:majorTickMark val="in"/>
        <c:tickLblPos val="low"/>
        <c:spPr>
          <a:ln w="24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6702592"/>
        <c:crosses val="autoZero"/>
        <c:auto val="1"/>
        <c:lblAlgn val="ctr"/>
        <c:lblOffset val="100"/>
        <c:tickLblSkip val="1"/>
        <c:tickMarkSkip val="1"/>
      </c:catAx>
      <c:valAx>
        <c:axId val="46702592"/>
        <c:scaling>
          <c:orientation val="minMax"/>
        </c:scaling>
        <c:axPos val="l"/>
        <c:majorGridlines>
          <c:spPr>
            <a:ln w="249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6700800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476E-2"/>
          <c:y val="3.2824252222676056E-2"/>
          <c:w val="0.93660773850081924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Depth val="0"/>
        <c:shape val="box"/>
        <c:axId val="44703104"/>
        <c:axId val="44495232"/>
        <c:axId val="0"/>
      </c:bar3DChart>
      <c:catAx>
        <c:axId val="44703104"/>
        <c:scaling>
          <c:orientation val="minMax"/>
        </c:scaling>
        <c:axPos val="b"/>
        <c:numFmt formatCode="General" sourceLinked="1"/>
        <c:majorTickMark val="in"/>
        <c:tickLblPos val="low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4495232"/>
        <c:crosses val="autoZero"/>
        <c:auto val="1"/>
        <c:lblAlgn val="ctr"/>
        <c:lblOffset val="100"/>
        <c:tickLblSkip val="1"/>
        <c:tickMarkSkip val="1"/>
      </c:catAx>
      <c:valAx>
        <c:axId val="44495232"/>
        <c:scaling>
          <c:orientation val="minMax"/>
        </c:scaling>
        <c:axPos val="l"/>
        <c:majorGridlines>
          <c:spPr>
            <a:ln w="24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44703104"/>
        <c:crosses val="autoZero"/>
        <c:crossBetween val="between"/>
      </c:valAx>
      <c:spPr>
        <a:noFill/>
        <a:ln w="199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416267942584497E-2"/>
          <c:y val="3.2824252222676056E-2"/>
          <c:w val="0.93660773850081935"/>
          <c:h val="0.81461684646500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988">
              <a:solidFill>
                <a:schemeClr val="tx1"/>
              </a:solidFill>
              <a:prstDash val="solid"/>
            </a:ln>
          </c:spPr>
          <c:cat>
            <c:numRef>
              <c:f>Sheet1!$B$1:$I$1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Depth val="0"/>
        <c:shape val="box"/>
        <c:axId val="38745600"/>
        <c:axId val="51809280"/>
        <c:axId val="0"/>
      </c:bar3DChart>
      <c:catAx>
        <c:axId val="38745600"/>
        <c:scaling>
          <c:orientation val="minMax"/>
        </c:scaling>
        <c:axPos val="b"/>
        <c:numFmt formatCode="General" sourceLinked="1"/>
        <c:majorTickMark val="in"/>
        <c:tickLblPos val="low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51809280"/>
        <c:crosses val="autoZero"/>
        <c:auto val="1"/>
        <c:lblAlgn val="ctr"/>
        <c:lblOffset val="100"/>
        <c:tickLblSkip val="1"/>
        <c:tickMarkSkip val="1"/>
      </c:catAx>
      <c:valAx>
        <c:axId val="51809280"/>
        <c:scaling>
          <c:orientation val="minMax"/>
        </c:scaling>
        <c:axPos val="l"/>
        <c:majorGridlines>
          <c:spPr>
            <a:ln w="24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in"/>
        <c:tickLblPos val="nextTo"/>
        <c:spPr>
          <a:ln w="2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新細明體"/>
                <a:cs typeface="新細明體"/>
              </a:defRPr>
            </a:pPr>
            <a:endParaRPr lang="zh-TW"/>
          </a:p>
        </c:txPr>
        <c:crossAx val="38745600"/>
        <c:crosses val="autoZero"/>
        <c:crossBetween val="between"/>
      </c:valAx>
      <c:spPr>
        <a:noFill/>
        <a:ln w="199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24" b="1" i="0" u="none" strike="noStrike" baseline="0">
          <a:solidFill>
            <a:schemeClr val="tx1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4"/>
          <c:y val="5.5725926229019902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axId val="92845568"/>
        <c:axId val="92847104"/>
      </c:barChart>
      <c:catAx>
        <c:axId val="92845568"/>
        <c:scaling>
          <c:orientation val="minMax"/>
        </c:scaling>
        <c:axPos val="b"/>
        <c:numFmt formatCode="General" sourceLinked="1"/>
        <c:tickLblPos val="nextTo"/>
        <c:crossAx val="92847104"/>
        <c:crosses val="autoZero"/>
        <c:auto val="1"/>
        <c:lblAlgn val="ctr"/>
        <c:lblOffset val="100"/>
      </c:catAx>
      <c:valAx>
        <c:axId val="92847104"/>
        <c:scaling>
          <c:orientation val="minMax"/>
        </c:scaling>
        <c:axPos val="l"/>
        <c:majorGridlines/>
        <c:numFmt formatCode="General" sourceLinked="1"/>
        <c:tickLblPos val="nextTo"/>
        <c:crossAx val="928455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1"/>
          <c:y val="5.5725926229019833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93395200"/>
        <c:axId val="93401088"/>
      </c:barChart>
      <c:catAx>
        <c:axId val="93395200"/>
        <c:scaling>
          <c:orientation val="minMax"/>
        </c:scaling>
        <c:axPos val="b"/>
        <c:numFmt formatCode="General" sourceLinked="1"/>
        <c:tickLblPos val="nextTo"/>
        <c:crossAx val="93401088"/>
        <c:crosses val="autoZero"/>
        <c:auto val="1"/>
        <c:lblAlgn val="ctr"/>
        <c:lblOffset val="100"/>
      </c:catAx>
      <c:valAx>
        <c:axId val="93401088"/>
        <c:scaling>
          <c:orientation val="minMax"/>
        </c:scaling>
        <c:axPos val="l"/>
        <c:majorGridlines/>
        <c:numFmt formatCode="General" sourceLinked="1"/>
        <c:tickLblPos val="nextTo"/>
        <c:crossAx val="93395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8"/>
  <c:chart>
    <c:autoTitleDeleted val="1"/>
    <c:plotArea>
      <c:layout>
        <c:manualLayout>
          <c:layoutTarget val="inner"/>
          <c:xMode val="edge"/>
          <c:yMode val="edge"/>
          <c:x val="0.16361040342674771"/>
          <c:y val="5.5725926229019833E-2"/>
          <c:w val="0.83638959657325262"/>
          <c:h val="0.715550008937281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dPt>
            <c:idx val="6"/>
            <c:spPr>
              <a:noFill/>
              <a:ln>
                <a:noFill/>
              </a:ln>
            </c:spPr>
          </c:dPt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axId val="93416448"/>
        <c:axId val="93418240"/>
      </c:barChart>
      <c:catAx>
        <c:axId val="93416448"/>
        <c:scaling>
          <c:orientation val="minMax"/>
        </c:scaling>
        <c:axPos val="b"/>
        <c:numFmt formatCode="General" sourceLinked="1"/>
        <c:tickLblPos val="nextTo"/>
        <c:crossAx val="93418240"/>
        <c:crosses val="autoZero"/>
        <c:auto val="1"/>
        <c:lblAlgn val="ctr"/>
        <c:lblOffset val="100"/>
      </c:catAx>
      <c:valAx>
        <c:axId val="93418240"/>
        <c:scaling>
          <c:orientation val="minMax"/>
        </c:scaling>
        <c:axPos val="l"/>
        <c:majorGridlines/>
        <c:numFmt formatCode="General" sourceLinked="1"/>
        <c:tickLblPos val="nextTo"/>
        <c:crossAx val="93416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C02B-9131-431B-9EA8-48D284A8A2F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5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C922-87FF-4784-AB56-5B2BDD3A0F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7FCF-7348-4D5C-8328-C2B207575FDF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79B7-075E-4028-BD94-E9625F4BE5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endParaRPr lang="en-US" altLang="zh-TW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679B7-075E-4028-BD94-E9625F4BE5A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394769-435F-4093-860D-44FDD9701D6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1BB17A-4054-430D-99B3-68CEB936E86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FF24C-A2AE-4DA4-A591-D86BBB369AD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2E4BB-A8FA-470B-A661-83A41D8D5FC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7E59F-231A-4C43-A4AE-6270E17274A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D0D20-0660-4E84-B677-B0F490EBEB9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D0D20-0660-4E84-B677-B0F490EBEB9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blue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blue-02-01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57200" y="1772817"/>
            <a:ext cx="8229600" cy="48245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投影片編號版面配置區 3"/>
          <p:cNvSpPr txBox="1">
            <a:spLocks/>
          </p:cNvSpPr>
          <p:nvPr userDrawn="1"/>
        </p:nvSpPr>
        <p:spPr>
          <a:xfrm>
            <a:off x="6830888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C76D3-0649-48A7-B568-D40ED5E3A50A}" type="slidenum">
              <a:rPr kumimoji="0" lang="fr-CA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8532440" y="6185924"/>
            <a:ext cx="432048" cy="672075"/>
            <a:chOff x="4572000" y="3645024"/>
            <a:chExt cx="648072" cy="1008112"/>
          </a:xfrm>
        </p:grpSpPr>
        <p:sp>
          <p:nvSpPr>
            <p:cNvPr id="11" name="矩形 10"/>
            <p:cNvSpPr/>
            <p:nvPr userDrawn="1"/>
          </p:nvSpPr>
          <p:spPr>
            <a:xfrm>
              <a:off x="4572000" y="3645024"/>
              <a:ext cx="648072" cy="648072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接點 17"/>
            <p:cNvCxnSpPr/>
            <p:nvPr userDrawn="1"/>
          </p:nvCxnSpPr>
          <p:spPr>
            <a:xfrm>
              <a:off x="4896036" y="4293096"/>
              <a:ext cx="0" cy="3600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9BCB-55B3-47ED-90FB-8BF9F1CF4B95}" type="datetimeFigureOut">
              <a:rPr lang="zh-TW" altLang="en-US" smtClean="0"/>
              <a:pPr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6877-09C7-46C0-9DBE-D6C503CD6A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♠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Microsoft_Office_Excel_97-2003____1.xls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oleObject" Target="../embeddings/Microsoft_Office_Excel_97-2003____2.xls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___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6340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 smtClean="0"/>
              <a:t>Steganography</a:t>
            </a:r>
            <a:r>
              <a:rPr lang="en-US" altLang="zh-TW" sz="3600" dirty="0" smtClean="0"/>
              <a:t> of Reversible Data Hiding</a:t>
            </a:r>
            <a:endPara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501317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Producer: </a:t>
            </a:r>
            <a:r>
              <a:rPr lang="en-US" altLang="zh-TW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Chia</a:t>
            </a: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-Chen Lin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Speaker: Paul</a:t>
            </a:r>
          </a:p>
          <a:p>
            <a:r>
              <a:rPr lang="en-US" altLang="zh-TW" sz="2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Kozuka Gothic Pro M" pitchFamily="34" charset="-128"/>
              </a:rPr>
              <a:t>2013/06/26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 txBox="1">
            <a:spLocks/>
          </p:cNvSpPr>
          <p:nvPr/>
        </p:nvSpPr>
        <p:spPr>
          <a:xfrm>
            <a:off x="457200" y="1679575"/>
            <a:ext cx="8229600" cy="534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M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aximum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and minimum 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points</a:t>
            </a: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6028028" y="5086925"/>
            <a:ext cx="647700" cy="215900"/>
          </a:xfrm>
          <a:prstGeom prst="rect">
            <a:avLst/>
          </a:prstGeom>
          <a:solidFill>
            <a:srgbClr val="FFFF66">
              <a:alpha val="52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3" name="Object 44"/>
          <p:cNvGraphicFramePr>
            <a:graphicFrameLocks noChangeAspect="1"/>
          </p:cNvGraphicFramePr>
          <p:nvPr/>
        </p:nvGraphicFramePr>
        <p:xfrm>
          <a:off x="3667880" y="2926685"/>
          <a:ext cx="4449099" cy="24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5739996" y="5374957"/>
            <a:ext cx="144240" cy="180000"/>
          </a:xfrm>
          <a:prstGeom prst="upArrow">
            <a:avLst>
              <a:gd name="adj1" fmla="val 50000"/>
              <a:gd name="adj2" fmla="val 62088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6876256" y="5374957"/>
            <a:ext cx="144463" cy="180000"/>
          </a:xfrm>
          <a:prstGeom prst="upArrow">
            <a:avLst>
              <a:gd name="adj1" fmla="val 50000"/>
              <a:gd name="adj2" fmla="val 62088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Oval 95"/>
          <p:cNvSpPr>
            <a:spLocks noChangeArrowheads="1"/>
          </p:cNvSpPr>
          <p:nvPr/>
        </p:nvSpPr>
        <p:spPr bwMode="auto">
          <a:xfrm>
            <a:off x="5956020" y="3934797"/>
            <a:ext cx="865188" cy="1296988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5235221" y="5518973"/>
            <a:ext cx="151288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/>
              <a:t>maximum </a:t>
            </a:r>
            <a:r>
              <a:rPr lang="en-US" altLang="zh-TW" dirty="0"/>
              <a:t>point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6516216" y="5518973"/>
            <a:ext cx="1512887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 smtClean="0">
                <a:solidFill>
                  <a:srgbClr val="FF0000"/>
                </a:solidFill>
              </a:rPr>
              <a:t>minimum </a:t>
            </a:r>
            <a:r>
              <a:rPr lang="en-US" altLang="zh-TW" b="1" dirty="0">
                <a:solidFill>
                  <a:srgbClr val="FF0000"/>
                </a:solidFill>
              </a:rPr>
              <a:t>point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302941" y="4950718"/>
            <a:ext cx="156845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image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1115616" y="3140968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(6/7)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44"/>
          <p:cNvGraphicFramePr>
            <a:graphicFrameLocks noChangeAspect="1"/>
          </p:cNvGraphicFramePr>
          <p:nvPr/>
        </p:nvGraphicFramePr>
        <p:xfrm>
          <a:off x="3651764" y="2916962"/>
          <a:ext cx="4449099" cy="24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Espace réservé du contenu 2"/>
          <p:cNvSpPr txBox="1">
            <a:spLocks/>
          </p:cNvSpPr>
          <p:nvPr/>
        </p:nvSpPr>
        <p:spPr>
          <a:xfrm>
            <a:off x="457200" y="1679575"/>
            <a:ext cx="8229600" cy="534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Multiple pairs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302941" y="4940995"/>
            <a:ext cx="156845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>
                <a:latin typeface="Calibri" pitchFamily="34" charset="0"/>
              </a:rPr>
              <a:t>Original image</a:t>
            </a:r>
          </a:p>
        </p:txBody>
      </p:sp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1115616" y="3131245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4716487" y="2473326"/>
            <a:ext cx="2592388" cy="3698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b="1">
                <a:solidFill>
                  <a:srgbClr val="FF3300"/>
                </a:solidFill>
                <a:latin typeface="Calibri" pitchFamily="34" charset="0"/>
              </a:rPr>
              <a:t>Example of 2 pairs.</a:t>
            </a:r>
          </a:p>
        </p:txBody>
      </p:sp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5185866" y="5363493"/>
            <a:ext cx="466725" cy="585787"/>
            <a:chOff x="5948536" y="4877544"/>
            <a:chExt cx="466794" cy="585356"/>
          </a:xfrm>
        </p:grpSpPr>
        <p:sp>
          <p:nvSpPr>
            <p:cNvPr id="18" name="AutoShape 50"/>
            <p:cNvSpPr>
              <a:spLocks noChangeArrowheads="1"/>
            </p:cNvSpPr>
            <p:nvPr/>
          </p:nvSpPr>
          <p:spPr bwMode="auto">
            <a:xfrm>
              <a:off x="6092552" y="4877544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FF0066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" name="文字方塊 32"/>
            <p:cNvSpPr txBox="1">
              <a:spLocks noChangeArrowheads="1"/>
            </p:cNvSpPr>
            <p:nvPr/>
          </p:nvSpPr>
          <p:spPr bwMode="auto">
            <a:xfrm>
              <a:off x="5948536" y="509356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FF0066"/>
                  </a:solidFill>
                  <a:latin typeface="Calibri" pitchFamily="34" charset="0"/>
                </a:rPr>
                <a:t>P2</a:t>
              </a:r>
              <a:endParaRPr kumimoji="0" lang="zh-TW" altLang="en-US" dirty="0">
                <a:solidFill>
                  <a:srgbClr val="FF0066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群組 33"/>
          <p:cNvGrpSpPr>
            <a:grpSpLocks/>
          </p:cNvGrpSpPr>
          <p:nvPr/>
        </p:nvGrpSpPr>
        <p:grpSpPr bwMode="auto">
          <a:xfrm>
            <a:off x="6710734" y="5363493"/>
            <a:ext cx="454025" cy="585787"/>
            <a:chOff x="6516216" y="5301208"/>
            <a:chExt cx="453970" cy="585356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6660232" y="5301208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7" name="文字方塊 35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92D050"/>
                  </a:solidFill>
                  <a:latin typeface="Calibri" pitchFamily="34" charset="0"/>
                </a:rPr>
                <a:t>Z1</a:t>
              </a:r>
              <a:endParaRPr kumimoji="0" lang="zh-TW" altLang="en-US" dirty="0">
                <a:solidFill>
                  <a:srgbClr val="92D05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群組 36"/>
          <p:cNvGrpSpPr>
            <a:grpSpLocks/>
          </p:cNvGrpSpPr>
          <p:nvPr/>
        </p:nvGrpSpPr>
        <p:grpSpPr bwMode="auto">
          <a:xfrm>
            <a:off x="4406478" y="5363493"/>
            <a:ext cx="454025" cy="585787"/>
            <a:chOff x="6516216" y="5301208"/>
            <a:chExt cx="453970" cy="585356"/>
          </a:xfrm>
        </p:grpSpPr>
        <p:sp>
          <p:nvSpPr>
            <p:cNvPr id="33" name="AutoShape 50"/>
            <p:cNvSpPr>
              <a:spLocks noChangeArrowheads="1"/>
            </p:cNvSpPr>
            <p:nvPr/>
          </p:nvSpPr>
          <p:spPr bwMode="auto">
            <a:xfrm>
              <a:off x="6660232" y="5301208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FF0066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4" name="文字方塊 38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FF0066"/>
                  </a:solidFill>
                  <a:latin typeface="Calibri" pitchFamily="34" charset="0"/>
                </a:rPr>
                <a:t>Z2</a:t>
              </a:r>
              <a:endParaRPr kumimoji="0" lang="zh-TW" altLang="en-US" dirty="0">
                <a:solidFill>
                  <a:srgbClr val="FF0066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群組 20"/>
          <p:cNvGrpSpPr>
            <a:grpSpLocks/>
          </p:cNvGrpSpPr>
          <p:nvPr/>
        </p:nvGrpSpPr>
        <p:grpSpPr bwMode="auto">
          <a:xfrm>
            <a:off x="5545906" y="5363493"/>
            <a:ext cx="466725" cy="585787"/>
            <a:chOff x="5955549" y="5003884"/>
            <a:chExt cx="466794" cy="585356"/>
          </a:xfrm>
        </p:grpSpPr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6099565" y="5003884"/>
              <a:ext cx="144240" cy="180000"/>
            </a:xfrm>
            <a:prstGeom prst="upArrow">
              <a:avLst>
                <a:gd name="adj1" fmla="val 50000"/>
                <a:gd name="adj2" fmla="val 62090"/>
              </a:avLst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6" name="文字方塊 22"/>
            <p:cNvSpPr txBox="1">
              <a:spLocks noChangeArrowheads="1"/>
            </p:cNvSpPr>
            <p:nvPr/>
          </p:nvSpPr>
          <p:spPr bwMode="auto">
            <a:xfrm>
              <a:off x="5955549" y="5219908"/>
              <a:ext cx="4667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solidFill>
                    <a:srgbClr val="92D050"/>
                  </a:solidFill>
                  <a:latin typeface="Calibri" pitchFamily="34" charset="0"/>
                </a:rPr>
                <a:t>P1</a:t>
              </a:r>
              <a:endParaRPr kumimoji="0" lang="zh-TW" altLang="en-US" dirty="0">
                <a:solidFill>
                  <a:srgbClr val="92D050"/>
                </a:solidFill>
                <a:latin typeface="Calibri" pitchFamily="34" charset="0"/>
              </a:endParaRPr>
            </a:p>
          </p:txBody>
        </p:sp>
      </p:grp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(7/7)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Summary of Ni et al.’s scheme</a:t>
            </a:r>
          </a:p>
          <a:p>
            <a:pPr lvl="1"/>
            <a:r>
              <a:rPr lang="en-US" altLang="zh-TW" dirty="0" smtClean="0"/>
              <a:t>It is </a:t>
            </a:r>
            <a:r>
              <a:rPr lang="en-US" altLang="zh-TW" dirty="0" smtClean="0">
                <a:solidFill>
                  <a:srgbClr val="FF0000"/>
                </a:solidFill>
              </a:rPr>
              <a:t>simple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efficient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PSNR of the marked image is above </a:t>
            </a:r>
            <a:r>
              <a:rPr lang="en-US" altLang="zh-TW" dirty="0" smtClean="0">
                <a:solidFill>
                  <a:srgbClr val="FF0000"/>
                </a:solidFill>
              </a:rPr>
              <a:t>48dB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 pure payload is about 5k-80k bits for a 512*512 grayscale image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44678"/>
              </a:buClr>
            </a:pPr>
            <a:r>
              <a:rPr lang="en-US" altLang="zh-TW" dirty="0" smtClean="0"/>
              <a:t>How to increase the pixel number of peak point?</a:t>
            </a:r>
          </a:p>
          <a:p>
            <a:pPr lvl="1">
              <a:buClr>
                <a:srgbClr val="F44678"/>
              </a:buClr>
            </a:pPr>
            <a:r>
              <a:rPr lang="en-US" altLang="zh-TW" dirty="0" smtClean="0"/>
              <a:t>Difference image</a:t>
            </a:r>
          </a:p>
          <a:p>
            <a:pPr>
              <a:buClr>
                <a:srgbClr val="F44678"/>
              </a:buClr>
            </a:pPr>
            <a:r>
              <a:rPr lang="en-US" altLang="zh-TW" dirty="0" smtClean="0"/>
              <a:t>Is there any different way to generate a difference </a:t>
            </a:r>
            <a:r>
              <a:rPr lang="en-US" altLang="zh-TW" dirty="0" smtClean="0"/>
              <a:t>image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841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"/>
            </a:pP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Chia-Chen Lin, Wei-Liang Tai and Chin-Chen Chang, “</a:t>
            </a:r>
            <a:r>
              <a:rPr lang="en-US" altLang="zh-TW" sz="2800" dirty="0" smtClean="0">
                <a:latin typeface="Calibri" pitchFamily="34" charset="0"/>
                <a:ea typeface="Kozuka Gothic Pro M" pitchFamily="34" charset="-128"/>
              </a:rPr>
              <a:t>Multilevel reversible data hiding based on histogram modification of difference images,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altLang="zh-TW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Pattern Recognition, Vol. 41, Issue 12, December, 2008, pp. 3582-3591. </a:t>
            </a:r>
          </a:p>
          <a:p>
            <a:pPr>
              <a:buFont typeface="Wingdings" pitchFamily="2" charset="2"/>
              <a:buChar char=""/>
            </a:pP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Kozuka Gothic Pro M" pitchFamily="34" charset="-128"/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idea</a:t>
            </a:r>
          </a:p>
        </p:txBody>
      </p:sp>
      <p:pic>
        <p:nvPicPr>
          <p:cNvPr id="37892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349500"/>
            <a:ext cx="374491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ig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5038"/>
            <a:ext cx="32289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133600"/>
            <a:ext cx="4448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32435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Hiding Phase</a:t>
            </a:r>
            <a:endParaRPr lang="zh-TW" altLang="en-US" dirty="0" smtClean="0">
              <a:ea typeface="Dotum" pitchFamily="34" charset="-127"/>
            </a:endParaRPr>
          </a:p>
          <a:p>
            <a:pPr eaLnBrk="1" hangingPunct="1"/>
            <a:endParaRPr lang="zh-TW" altLang="en-US" dirty="0" smtClean="0"/>
          </a:p>
        </p:txBody>
      </p:sp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pic>
        <p:nvPicPr>
          <p:cNvPr id="10" name="Picture 3" descr="D:\Information Management\做實驗的圖\Lena5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0003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85813" y="3000375"/>
          <a:ext cx="2571768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"/>
                <a:gridCol w="321471"/>
                <a:gridCol w="321471"/>
                <a:gridCol w="321471"/>
                <a:gridCol w="321471"/>
                <a:gridCol w="321471"/>
                <a:gridCol w="321471"/>
                <a:gridCol w="321471"/>
              </a:tblGrid>
              <a:tr h="321471"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00063" y="2857500"/>
            <a:ext cx="2928937" cy="292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000125" y="455930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/>
              <a:t>Original Block</a:t>
            </a:r>
            <a:endParaRPr lang="zh-TW" altLang="en-US" b="1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000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00063" y="3071813"/>
            <a:ext cx="1357312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0063" y="4857750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|162 – 156| = 6</a:t>
            </a: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00063" y="3429000"/>
            <a:ext cx="1357312" cy="357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00063" y="5202238"/>
            <a:ext cx="172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|161 – 159| = 2</a:t>
            </a: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214438" y="3071813"/>
            <a:ext cx="1285875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857375" y="3071813"/>
            <a:ext cx="1357313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1" name="圖表 20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矩形 21"/>
          <p:cNvSpPr/>
          <p:nvPr/>
        </p:nvSpPr>
        <p:spPr>
          <a:xfrm>
            <a:off x="357188" y="2786063"/>
            <a:ext cx="2928937" cy="292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橢圓 22"/>
          <p:cNvSpPr/>
          <p:nvPr/>
        </p:nvSpPr>
        <p:spPr>
          <a:xfrm>
            <a:off x="5286375" y="3071813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715008" y="3286124"/>
            <a:ext cx="571504" cy="21431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6" name="直線接點 25"/>
          <p:cNvCxnSpPr/>
          <p:nvPr/>
        </p:nvCxnSpPr>
        <p:spPr>
          <a:xfrm rot="5400000">
            <a:off x="4287044" y="3928269"/>
            <a:ext cx="2714625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500563" y="2571750"/>
            <a:ext cx="3857625" cy="292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34" name="圖表 33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928688" y="500062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Message = “0110”</a:t>
            </a:r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429125" y="2571750"/>
            <a:ext cx="3714750" cy="271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44" name="圖表 43"/>
          <p:cNvGraphicFramePr>
            <a:graphicFrameLocks/>
          </p:cNvGraphicFramePr>
          <p:nvPr/>
        </p:nvGraphicFramePr>
        <p:xfrm>
          <a:off x="4286250" y="2643188"/>
          <a:ext cx="3786188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928688" y="3000375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069975" y="5559425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Original Image</a:t>
            </a:r>
            <a:endParaRPr lang="zh-TW" altLang="en-US" b="1" dirty="0"/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95363" y="4500563"/>
            <a:ext cx="1812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/>
              <a:t>Difference </a:t>
            </a:r>
            <a:r>
              <a:rPr lang="en-US" altLang="zh-TW" b="1" dirty="0" smtClean="0"/>
              <a:t>Image</a:t>
            </a:r>
            <a:endParaRPr lang="zh-TW" altLang="en-US" b="1" dirty="0"/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5429250" y="2559050"/>
            <a:ext cx="1167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Peak </a:t>
            </a:r>
            <a:r>
              <a:rPr lang="en-US" altLang="zh-TW" dirty="0"/>
              <a:t>Point</a:t>
            </a:r>
            <a:endParaRPr lang="zh-TW" altLang="en-US" dirty="0"/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38038 1.11022E-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38038 0.0009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 L -0.37622 0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 animBg="1"/>
      <p:bldGraphic spid="21" grpId="0">
        <p:bldAsOne/>
      </p:bldGraphic>
      <p:bldP spid="22" grpId="0" animBg="1"/>
      <p:bldP spid="23" grpId="0" animBg="1"/>
      <p:bldP spid="33" grpId="0" animBg="1"/>
      <p:bldGraphic spid="34" grpId="0">
        <p:bldAsOne/>
      </p:bldGraphic>
      <p:bldP spid="38" grpId="0"/>
      <p:bldP spid="42" grpId="0" animBg="1"/>
      <p:bldGraphic spid="44" grpId="0">
        <p:bldAsOne/>
      </p:bldGraphic>
      <p:bldP spid="43" grpId="0"/>
      <p:bldP spid="43" grpId="1"/>
      <p:bldP spid="46" grpId="0"/>
      <p:bldP spid="47" grpId="0"/>
      <p:bldP spid="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</a:t>
            </a:r>
          </a:p>
        </p:txBody>
      </p:sp>
      <p:pic>
        <p:nvPicPr>
          <p:cNvPr id="280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143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581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字方塊 47"/>
          <p:cNvSpPr txBox="1"/>
          <p:nvPr/>
        </p:nvSpPr>
        <p:spPr>
          <a:xfrm>
            <a:off x="2699792" y="1628800"/>
            <a:ext cx="358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1.For the first two pixels in each row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203848" y="4293096"/>
            <a:ext cx="24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2.For any residual pixels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24350"/>
          </a:xfrm>
        </p:spPr>
        <p:txBody>
          <a:bodyPr/>
          <a:lstStyle/>
          <a:p>
            <a:r>
              <a:rPr lang="en-US" altLang="zh-TW" b="1" dirty="0" smtClean="0"/>
              <a:t>Hiding phase</a:t>
            </a:r>
            <a:endParaRPr lang="zh-TW" altLang="en-US" dirty="0" smtClean="0">
              <a:ea typeface="Dotum" pitchFamily="34" charset="-127"/>
            </a:endParaRPr>
          </a:p>
          <a:p>
            <a:endParaRPr lang="zh-TW" altLang="en-US" dirty="0" smtClean="0"/>
          </a:p>
        </p:txBody>
      </p:sp>
      <p:sp>
        <p:nvSpPr>
          <p:cNvPr id="1229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72063" y="3071813"/>
          <a:ext cx="2071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567"/>
                <a:gridCol w="690567"/>
                <a:gridCol w="690567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928688" y="500062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156 + 7 = 163</a:t>
            </a:r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084263" y="3071813"/>
          <a:ext cx="1350335" cy="382772"/>
        </p:xfrm>
        <a:graphic>
          <a:graphicData uri="http://schemas.openxmlformats.org/drawingml/2006/table">
            <a:tbl>
              <a:tblPr/>
              <a:tblGrid>
                <a:gridCol w="1350335"/>
              </a:tblGrid>
              <a:tr h="3827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928688" y="527367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159 + 3 = 162</a:t>
            </a:r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084263" y="3455988"/>
          <a:ext cx="1350335" cy="365760"/>
        </p:xfrm>
        <a:graphic>
          <a:graphicData uri="http://schemas.openxmlformats.org/drawingml/2006/table">
            <a:tbl>
              <a:tblPr/>
              <a:tblGrid>
                <a:gridCol w="1350335"/>
              </a:tblGrid>
              <a:tr h="35087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754188" y="3082925"/>
          <a:ext cx="1339702" cy="365760"/>
        </p:xfrm>
        <a:graphic>
          <a:graphicData uri="http://schemas.openxmlformats.org/drawingml/2006/table">
            <a:tbl>
              <a:tblPr/>
              <a:tblGrid>
                <a:gridCol w="1339702"/>
              </a:tblGrid>
              <a:tr h="3508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1000125" y="5000625"/>
            <a:ext cx="15001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928688" y="5000625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156 + 8 = 164</a:t>
            </a:r>
            <a:endParaRPr lang="zh-TW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2444750" y="3094038"/>
          <a:ext cx="1339703" cy="365760"/>
        </p:xfrm>
        <a:graphic>
          <a:graphicData uri="http://schemas.openxmlformats.org/drawingml/2006/table">
            <a:tbl>
              <a:tblPr/>
              <a:tblGrid>
                <a:gridCol w="1339703"/>
              </a:tblGrid>
              <a:tr h="34024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1000125" y="5000625"/>
            <a:ext cx="1500188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928688" y="5000625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160 </a:t>
            </a:r>
            <a:r>
              <a:rPr lang="en-US" altLang="zh-TW" dirty="0"/>
              <a:t>+ 4 = </a:t>
            </a:r>
            <a:r>
              <a:rPr lang="en-US" altLang="zh-TW" dirty="0" smtClean="0"/>
              <a:t>164</a:t>
            </a:r>
            <a:endParaRPr lang="zh-TW" altLang="en-US" dirty="0"/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1071563" y="3071813"/>
          <a:ext cx="2714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571625" y="4572000"/>
            <a:ext cx="1568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/>
              <a:t>Original image</a:t>
            </a:r>
            <a:endParaRPr lang="zh-TW" altLang="en-US" b="1" dirty="0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547664" y="4581128"/>
            <a:ext cx="16430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err="1" smtClean="0"/>
              <a:t>Stego</a:t>
            </a:r>
            <a:r>
              <a:rPr lang="en-US" altLang="zh-TW" b="1" dirty="0" smtClean="0"/>
              <a:t>-image</a:t>
            </a:r>
            <a:endParaRPr lang="zh-TW" altLang="en-US" b="1" dirty="0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143500" y="4572000"/>
            <a:ext cx="20002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/>
              <a:t>Difference </a:t>
            </a:r>
            <a:r>
              <a:rPr lang="en-US" altLang="zh-TW" b="1" dirty="0" smtClean="0"/>
              <a:t>image</a:t>
            </a:r>
            <a:endParaRPr lang="zh-TW" altLang="en-US" b="1" dirty="0"/>
          </a:p>
        </p:txBody>
      </p:sp>
      <p:sp>
        <p:nvSpPr>
          <p:cNvPr id="32" name="標題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method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/>
      <p:bldP spid="17" grpId="1"/>
      <p:bldP spid="23" grpId="0" animBg="1"/>
      <p:bldP spid="22" grpId="0"/>
      <p:bldP spid="22" grpId="1"/>
      <p:bldP spid="26" grpId="0" animBg="1"/>
      <p:bldP spid="27" grpId="0"/>
      <p:bldP spid="27" grpId="1"/>
      <p:bldP spid="29" grpId="0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571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b="1" dirty="0" smtClean="0"/>
              <a:t>Extracting and reversing phase</a:t>
            </a:r>
            <a:endParaRPr lang="zh-TW" altLang="en-US" dirty="0" smtClean="0"/>
          </a:p>
          <a:p>
            <a:pPr eaLnBrk="1" hangingPunct="1"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13316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929188" y="2932113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655763" y="4487863"/>
            <a:ext cx="133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err="1"/>
              <a:t>Stego</a:t>
            </a:r>
            <a:r>
              <a:rPr lang="en-US" altLang="zh-TW" dirty="0"/>
              <a:t>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862513" y="4487863"/>
            <a:ext cx="1779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Difference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428750" y="5000625"/>
            <a:ext cx="169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/>
              <a:t>Peak Point =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929188" y="2932113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929188" y="2928938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橢圓 17"/>
          <p:cNvSpPr/>
          <p:nvPr/>
        </p:nvSpPr>
        <p:spPr>
          <a:xfrm>
            <a:off x="5643563" y="3286125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90232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04520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88075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330950" y="5072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6215063" y="3286125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072063" y="3643313"/>
            <a:ext cx="357187" cy="357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215063" y="4000500"/>
            <a:ext cx="357187" cy="357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929188" y="2928938"/>
          <a:ext cx="17621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2"/>
                <a:gridCol w="587372"/>
                <a:gridCol w="587372"/>
              </a:tblGrid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26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903288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1643063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2339975" y="2928938"/>
          <a:ext cx="1446028" cy="377792"/>
        </p:xfrm>
        <a:graphic>
          <a:graphicData uri="http://schemas.openxmlformats.org/drawingml/2006/table">
            <a:tbl>
              <a:tblPr/>
              <a:tblGrid>
                <a:gridCol w="1446028"/>
              </a:tblGrid>
              <a:tr h="3777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928688" y="2946400"/>
          <a:ext cx="28575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3"/>
                <a:gridCol w="720003"/>
                <a:gridCol w="720003"/>
                <a:gridCol w="697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1619672" y="4509120"/>
            <a:ext cx="154048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Original </a:t>
            </a:r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725988" y="5072063"/>
            <a:ext cx="1319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Message =</a:t>
            </a:r>
            <a:endParaRPr lang="zh-TW" altLang="en-US"/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Lin et al.’s proposed </a:t>
            </a:r>
            <a:r>
              <a:rPr kumimoji="0" lang="en-US" altLang="zh-TW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 </a:t>
            </a:r>
            <a:r>
              <a:rPr kumimoji="0" lang="en-US" altLang="zh-TW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(1/2)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Histogram shifting vs. reversible data hiding</a:t>
            </a:r>
          </a:p>
          <a:p>
            <a:pPr lvl="1"/>
            <a:r>
              <a:rPr lang="en-US" altLang="zh-TW" dirty="0" smtClean="0"/>
              <a:t>Three solutions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zh-TW" alt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Simple is good.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Possible improvements</a:t>
            </a:r>
          </a:p>
          <a:p>
            <a:pPr lvl="1"/>
            <a:r>
              <a:rPr lang="en-US" altLang="zh-TW" dirty="0" smtClean="0"/>
              <a:t>Different shifting methods</a:t>
            </a:r>
          </a:p>
          <a:p>
            <a:pPr lvl="1"/>
            <a:r>
              <a:rPr lang="en-US" altLang="zh-TW" dirty="0" smtClean="0"/>
              <a:t>Apply different prediction algorithms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67544" y="2092189"/>
            <a:ext cx="8208912" cy="3312368"/>
            <a:chOff x="625203" y="2092189"/>
            <a:chExt cx="8208912" cy="33123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211" y="3604357"/>
              <a:ext cx="18002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5" name="群組 4"/>
            <p:cNvGrpSpPr/>
            <p:nvPr/>
          </p:nvGrpSpPr>
          <p:grpSpPr>
            <a:xfrm>
              <a:off x="625203" y="2092189"/>
              <a:ext cx="8208912" cy="2201562"/>
              <a:chOff x="625203" y="2092189"/>
              <a:chExt cx="8208912" cy="2201562"/>
            </a:xfrm>
          </p:grpSpPr>
          <p:sp>
            <p:nvSpPr>
              <p:cNvPr id="6" name="等腰三角形 5"/>
              <p:cNvSpPr/>
              <p:nvPr/>
            </p:nvSpPr>
            <p:spPr>
              <a:xfrm rot="13468705">
                <a:off x="2424708" y="2813509"/>
                <a:ext cx="608799" cy="1480242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圓角矩形圖說文字 6"/>
              <p:cNvSpPr/>
              <p:nvPr/>
            </p:nvSpPr>
            <p:spPr>
              <a:xfrm>
                <a:off x="625203" y="2092189"/>
                <a:ext cx="8208912" cy="1152128"/>
              </a:xfrm>
              <a:prstGeom prst="wedgeRoundRectCallout">
                <a:avLst>
                  <a:gd name="adj1" fmla="val -22620"/>
                  <a:gd name="adj2" fmla="val 34245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446856" y="1558925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pPr algn="ctr">
              <a:buNone/>
            </a:pPr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Thanks for your attention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TW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zh-TW" alt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50278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新細明體" charset="-120"/>
              </a:rPr>
              <a:t>Technical Steganography</a:t>
            </a:r>
          </a:p>
          <a:p>
            <a:pPr lvl="1"/>
            <a:r>
              <a:rPr lang="en-US" altLang="zh-TW" dirty="0">
                <a:ea typeface="新細明體" charset="-120"/>
              </a:rPr>
              <a:t>Types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Loss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Lossless (reversible)</a:t>
            </a:r>
          </a:p>
          <a:p>
            <a:pPr lvl="1"/>
            <a:r>
              <a:rPr lang="en-US" altLang="zh-TW" dirty="0">
                <a:ea typeface="新細明體" charset="-120"/>
              </a:rPr>
              <a:t>General Criteria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Image quality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Payload</a:t>
            </a:r>
          </a:p>
          <a:p>
            <a:pPr lvl="2"/>
            <a:r>
              <a:rPr lang="en-US" altLang="zh-TW" sz="3100" dirty="0">
                <a:ea typeface="新細明體" charset="-120"/>
              </a:rPr>
              <a:t>Reversibility </a:t>
            </a:r>
            <a:r>
              <a:rPr lang="en-US" altLang="zh-TW" sz="3100" dirty="0">
                <a:ea typeface="新細明體" charset="-120"/>
                <a:sym typeface="Wingdings" pitchFamily="2" charset="2"/>
              </a:rPr>
              <a:t>lossless </a:t>
            </a:r>
            <a:r>
              <a:rPr lang="en-US" altLang="zh-TW" sz="3100" dirty="0" smtClean="0">
                <a:ea typeface="新細明體" charset="-120"/>
                <a:sym typeface="Wingdings" pitchFamily="2" charset="2"/>
              </a:rPr>
              <a:t>steganography</a:t>
            </a:r>
          </a:p>
          <a:p>
            <a:pPr lvl="2">
              <a:buNone/>
            </a:pPr>
            <a:r>
              <a:rPr lang="en-US" altLang="zh-TW" sz="3100" dirty="0" smtClean="0">
                <a:ea typeface="新細明體" charset="-120"/>
                <a:sym typeface="Wingdings" pitchFamily="2" charset="2"/>
              </a:rPr>
              <a:t>                             reversible data hiding</a:t>
            </a:r>
            <a:endParaRPr lang="en-US" altLang="zh-TW" sz="3100" dirty="0">
              <a:ea typeface="新細明體" charset="-120"/>
            </a:endParaRPr>
          </a:p>
          <a:p>
            <a:pPr lvl="2"/>
            <a:endParaRPr lang="en-US" altLang="zh-TW" sz="3100" dirty="0">
              <a:ea typeface="新細明體" charset="-120"/>
            </a:endParaRPr>
          </a:p>
          <a:p>
            <a:pPr lvl="1"/>
            <a:endParaRPr lang="en-US" altLang="zh-TW" dirty="0">
              <a:ea typeface="新細明體" charset="-120"/>
            </a:endParaRPr>
          </a:p>
          <a:p>
            <a:pPr lvl="1"/>
            <a:endParaRPr lang="zh-TW" altLang="en-US" dirty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shifting vs. reversible data hiding</a:t>
            </a:r>
            <a:endParaRPr lang="zh-TW" alt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841179"/>
          </a:xfrm>
        </p:spPr>
        <p:txBody>
          <a:bodyPr/>
          <a:lstStyle/>
          <a:p>
            <a:pPr>
              <a:buFont typeface="Wingdings" pitchFamily="2" charset="2"/>
              <a:buChar char=""/>
            </a:pP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Zhicheng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Ni,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Yun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-Qing Shi,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Nirwan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Ansari</a:t>
            </a: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and Wei Su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“</a:t>
            </a:r>
            <a:r>
              <a:rPr lang="en-US" altLang="zh-TW" sz="2800" dirty="0" smtClean="0">
                <a:latin typeface="Calibri" pitchFamily="34" charset="0"/>
                <a:ea typeface="Kozuka Gothic Pro M" pitchFamily="34" charset="-128"/>
              </a:rPr>
              <a:t>Reversible data hiding,</a:t>
            </a:r>
            <a:r>
              <a:rPr lang="pt-BR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r>
              <a:rPr lang="en-US" altLang="zh-TW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IEEE Transactions on Circuits and Systems for Video Technology,  Vol. 16, No. 3, 2006, pp. 354-362. </a:t>
            </a:r>
          </a:p>
          <a:p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Kozuka Gothic Pro M" pitchFamily="34" charset="-128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68538"/>
            <a:ext cx="49688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向右箭號 54"/>
          <p:cNvSpPr/>
          <p:nvPr/>
        </p:nvSpPr>
        <p:spPr>
          <a:xfrm>
            <a:off x="2987675" y="3644900"/>
            <a:ext cx="792163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2771775" y="4365625"/>
            <a:ext cx="11636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Histogram</a:t>
            </a:r>
            <a:endParaRPr kumimoji="0" lang="zh-TW" altLang="en-US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" name="群組 60"/>
          <p:cNvGrpSpPr>
            <a:grpSpLocks/>
          </p:cNvGrpSpPr>
          <p:nvPr/>
        </p:nvGrpSpPr>
        <p:grpSpPr bwMode="auto">
          <a:xfrm>
            <a:off x="611188" y="2997200"/>
            <a:ext cx="2576283" cy="2232062"/>
            <a:chOff x="762557" y="3429000"/>
            <a:chExt cx="2575199" cy="2232285"/>
          </a:xfrm>
        </p:grpSpPr>
        <p:pic>
          <p:nvPicPr>
            <p:cNvPr id="9233" name="圖片 56" descr="lenna51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603" y="3429000"/>
              <a:ext cx="187220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文字方塊 57"/>
            <p:cNvSpPr txBox="1">
              <a:spLocks noChangeArrowheads="1"/>
            </p:cNvSpPr>
            <p:nvPr/>
          </p:nvSpPr>
          <p:spPr bwMode="auto">
            <a:xfrm>
              <a:off x="762557" y="5291916"/>
              <a:ext cx="2575199" cy="36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dirty="0">
                  <a:latin typeface="Calibri" pitchFamily="34" charset="0"/>
                </a:rPr>
                <a:t>Original </a:t>
              </a:r>
              <a:r>
                <a:rPr kumimoji="0" lang="en-US" altLang="zh-TW" dirty="0" smtClean="0">
                  <a:latin typeface="Calibri" pitchFamily="34" charset="0"/>
                </a:rPr>
                <a:t>gray-scale </a:t>
              </a:r>
              <a:r>
                <a:rPr kumimoji="0" lang="en-US" altLang="zh-TW" dirty="0">
                  <a:latin typeface="Calibri" pitchFamily="34" charset="0"/>
                </a:rPr>
                <a:t>image</a:t>
              </a:r>
              <a:endParaRPr kumimoji="0" lang="zh-TW" altLang="en-US" dirty="0">
                <a:latin typeface="Calibri" pitchFamily="34" charset="0"/>
              </a:endParaRPr>
            </a:p>
          </p:txBody>
        </p:sp>
      </p:grpSp>
      <p:sp>
        <p:nvSpPr>
          <p:cNvPr id="9224" name="文字方塊 58"/>
          <p:cNvSpPr txBox="1">
            <a:spLocks noChangeArrowheads="1"/>
          </p:cNvSpPr>
          <p:nvPr/>
        </p:nvSpPr>
        <p:spPr bwMode="auto">
          <a:xfrm>
            <a:off x="5048250" y="5589588"/>
            <a:ext cx="2511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Histogram of Lena image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25788" y="6429375"/>
            <a:ext cx="538480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Source: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Zhicheng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Ni,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Yun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-Qing Shi,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Nirwan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zh-TW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Ansari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and Wei Su, “Reversible Data Hiding”,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IEEE TRANSACTIONS ON CIRCUITS AND SYSTEMS FOR VIDEO TECHNOLOGY</a:t>
            </a:r>
            <a:r>
              <a:rPr kumimoji="0"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(16:3), 2006. </a:t>
            </a:r>
            <a:endParaRPr kumimoji="0"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92938" y="2420938"/>
            <a:ext cx="935037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6440488" y="2924175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740650" y="5084763"/>
            <a:ext cx="287338" cy="28892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29" name="文字方塊 66"/>
          <p:cNvSpPr txBox="1">
            <a:spLocks noChangeArrowheads="1"/>
          </p:cNvSpPr>
          <p:nvPr/>
        </p:nvSpPr>
        <p:spPr bwMode="auto">
          <a:xfrm>
            <a:off x="7867650" y="2411413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(P)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7593013" y="4365625"/>
            <a:ext cx="4794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(Z)</a:t>
            </a:r>
          </a:p>
        </p:txBody>
      </p:sp>
      <p:sp>
        <p:nvSpPr>
          <p:cNvPr id="69" name="Espace réservé du contenu 2"/>
          <p:cNvSpPr txBox="1">
            <a:spLocks/>
          </p:cNvSpPr>
          <p:nvPr/>
        </p:nvSpPr>
        <p:spPr>
          <a:xfrm>
            <a:off x="323528" y="1669877"/>
            <a:ext cx="8229600" cy="534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1: Generate </a:t>
            </a:r>
            <a:r>
              <a:rPr kumimoji="0" lang="en-US" altLang="zh-TW" sz="2400" b="1" kern="0" dirty="0" smtClean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an image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histogram</a:t>
            </a:r>
          </a:p>
        </p:txBody>
      </p:sp>
      <p:sp>
        <p:nvSpPr>
          <p:cNvPr id="65" name="矩形 64"/>
          <p:cNvSpPr/>
          <p:nvPr/>
        </p:nvSpPr>
        <p:spPr>
          <a:xfrm>
            <a:off x="8001000" y="4365625"/>
            <a:ext cx="971550" cy="358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(1/7)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1706563"/>
            <a:ext cx="8229600" cy="5178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2: To shift the pixels of histogram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P&gt;Z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shift the range of the histogram ,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[Z+1, P-1]</a:t>
            </a:r>
            <a:r>
              <a:rPr kumimoji="0" lang="en-US" altLang="zh-TW" sz="2000" dirty="0">
                <a:latin typeface="+mn-lt"/>
                <a:ea typeface="+mn-ea"/>
              </a:rPr>
              <a:t>,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 to the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left-hand</a:t>
            </a:r>
            <a:r>
              <a:rPr kumimoji="0" lang="en-US" altLang="zh-TW" sz="2000" dirty="0">
                <a:latin typeface="+mn-lt"/>
                <a:ea typeface="+mn-ea"/>
              </a:rPr>
              <a:t> side by 1 unit.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P&lt;Z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shift the range of the histogram ,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[P+1, Z-1]</a:t>
            </a:r>
            <a:r>
              <a:rPr kumimoji="0" lang="en-US" altLang="zh-TW" sz="2000" dirty="0">
                <a:latin typeface="+mn-lt"/>
                <a:ea typeface="+mn-ea"/>
              </a:rPr>
              <a:t>,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 to the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right-hand</a:t>
            </a:r>
            <a:r>
              <a:rPr kumimoji="0" lang="en-US" altLang="zh-TW" sz="2000" dirty="0">
                <a:latin typeface="+mn-lt"/>
                <a:ea typeface="+mn-ea"/>
              </a:rPr>
              <a:t> side by 1 unit.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-------------------------------------------------------------------------------------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Step</a:t>
            </a:r>
            <a:r>
              <a:rPr kumimoji="0" lang="zh-TW" altLang="en-US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 </a:t>
            </a:r>
            <a:r>
              <a:rPr kumimoji="0" lang="en-US" altLang="zh-TW" sz="2400" b="1" kern="0" dirty="0">
                <a:solidFill>
                  <a:srgbClr val="006600"/>
                </a:solidFill>
                <a:latin typeface="Calibri" pitchFamily="34" charset="0"/>
                <a:ea typeface="Kozuka Gothic Pro M" pitchFamily="34" charset="-128"/>
              </a:rPr>
              <a:t>3: To hide the secret data by pixels P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P&gt;Z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be embedded bit is “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kumimoji="0" lang="en-US" altLang="zh-TW" sz="2000" dirty="0">
                <a:latin typeface="+mn-lt"/>
                <a:ea typeface="+mn-ea"/>
              </a:rPr>
              <a:t>”, the pixel value is changed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dirty="0">
                <a:latin typeface="+mn-lt"/>
                <a:ea typeface="+mn-ea"/>
              </a:rPr>
              <a:t>to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P-1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If the bit is ”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0</a:t>
            </a:r>
            <a:r>
              <a:rPr kumimoji="0" lang="en-US" altLang="zh-TW" sz="2000" dirty="0">
                <a:latin typeface="+mn-lt"/>
                <a:ea typeface="+mn-ea"/>
              </a:rPr>
              <a:t>”, the pixel value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remains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</a:p>
          <a:p>
            <a:pPr marL="914400" lvl="1" indent="-457200" fontAlgn="auto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Tx/>
              <a:buAutoNum type="arabicParenBoth"/>
              <a:defRPr/>
            </a:pP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If P&lt;Z </a:t>
            </a:r>
            <a:r>
              <a:rPr kumimoji="0" lang="zh-TW" altLang="en-US" sz="2000" dirty="0">
                <a:latin typeface="+mn-lt"/>
                <a:ea typeface="+mn-ea"/>
              </a:rPr>
              <a:t>→ </a:t>
            </a:r>
            <a:r>
              <a:rPr kumimoji="0" lang="en-US" altLang="zh-TW" sz="2000" dirty="0">
                <a:latin typeface="+mn-lt"/>
                <a:ea typeface="+mn-ea"/>
              </a:rPr>
              <a:t>To be embedded bit is “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  <a:r>
              <a:rPr kumimoji="0" lang="en-US" altLang="zh-TW" sz="2000" dirty="0">
                <a:latin typeface="+mn-lt"/>
                <a:ea typeface="+mn-ea"/>
              </a:rPr>
              <a:t>”, the pixel value is changed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sz="2000" dirty="0">
                <a:latin typeface="+mn-lt"/>
                <a:ea typeface="+mn-ea"/>
              </a:rPr>
              <a:t>to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 P+1</a:t>
            </a:r>
            <a:r>
              <a:rPr kumimoji="0" lang="en-US" altLang="zh-TW" sz="2000" dirty="0">
                <a:latin typeface="+mn-lt"/>
                <a:ea typeface="+mn-ea"/>
              </a:rPr>
              <a:t>.  </a:t>
            </a:r>
            <a:br>
              <a:rPr kumimoji="0" lang="en-US" altLang="zh-TW" sz="2000" dirty="0">
                <a:latin typeface="+mn-lt"/>
                <a:ea typeface="+mn-ea"/>
              </a:rPr>
            </a:br>
            <a:r>
              <a:rPr kumimoji="0" lang="en-US" altLang="zh-TW" sz="2000" dirty="0">
                <a:latin typeface="+mn-lt"/>
                <a:ea typeface="+mn-ea"/>
              </a:rPr>
              <a:t>                If the bit is ”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0</a:t>
            </a:r>
            <a:r>
              <a:rPr kumimoji="0" lang="en-US" altLang="zh-TW" sz="2000" dirty="0">
                <a:latin typeface="+mn-lt"/>
                <a:ea typeface="+mn-ea"/>
              </a:rPr>
              <a:t>”, the pixel value </a:t>
            </a:r>
            <a:r>
              <a:rPr kumimoji="0" lang="en-US" altLang="zh-TW" sz="2000" dirty="0">
                <a:solidFill>
                  <a:srgbClr val="FF0000"/>
                </a:solidFill>
                <a:latin typeface="+mn-lt"/>
                <a:ea typeface="+mn-ea"/>
              </a:rPr>
              <a:t>remains</a:t>
            </a:r>
            <a:r>
              <a:rPr kumimoji="0" lang="en-US" altLang="zh-TW" sz="2000" dirty="0">
                <a:latin typeface="+mn-lt"/>
                <a:ea typeface="+mn-ea"/>
              </a:rPr>
              <a:t>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400" b="1" kern="0" dirty="0">
              <a:solidFill>
                <a:srgbClr val="006600"/>
              </a:solidFill>
              <a:latin typeface="Calibri" pitchFamily="34" charset="0"/>
              <a:ea typeface="Kozuka Gothic Pro M" pitchFamily="34" charset="-128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(2/7)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3"/>
          <p:cNvSpPr>
            <a:spLocks noChangeArrowheads="1"/>
          </p:cNvSpPr>
          <p:nvPr/>
        </p:nvSpPr>
        <p:spPr bwMode="auto">
          <a:xfrm>
            <a:off x="6623050" y="3687763"/>
            <a:ext cx="647700" cy="215900"/>
          </a:xfrm>
          <a:prstGeom prst="rect">
            <a:avLst/>
          </a:prstGeom>
          <a:solidFill>
            <a:srgbClr val="FFFF66">
              <a:alpha val="52156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268" name="Text Box 45"/>
          <p:cNvSpPr txBox="1">
            <a:spLocks noChangeArrowheads="1"/>
          </p:cNvSpPr>
          <p:nvPr/>
        </p:nvSpPr>
        <p:spPr bwMode="auto">
          <a:xfrm>
            <a:off x="1547813" y="3521075"/>
            <a:ext cx="1944687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</a:t>
            </a:r>
            <a:r>
              <a:rPr kumimoji="0" lang="en-US" altLang="zh-TW" dirty="0" smtClean="0">
                <a:latin typeface="Calibri" pitchFamily="34" charset="0"/>
              </a:rPr>
              <a:t>image </a:t>
            </a:r>
            <a:endParaRPr kumimoji="0" lang="en-US" altLang="zh-TW" dirty="0">
              <a:latin typeface="Calibri" pitchFamily="34" charset="0"/>
            </a:endParaRPr>
          </a:p>
        </p:txBody>
      </p:sp>
      <p:graphicFrame>
        <p:nvGraphicFramePr>
          <p:cNvPr id="33" name="Group 55"/>
          <p:cNvGraphicFramePr>
            <a:graphicFrameLocks noGrp="1"/>
          </p:cNvGraphicFramePr>
          <p:nvPr/>
        </p:nvGraphicFramePr>
        <p:xfrm>
          <a:off x="1546225" y="4840288"/>
          <a:ext cx="1944688" cy="1828800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8938"/>
                <a:gridCol w="388937"/>
                <a:gridCol w="3889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07" name="Object 44"/>
          <p:cNvGraphicFramePr>
            <a:graphicFrameLocks noChangeAspect="1"/>
          </p:cNvGraphicFramePr>
          <p:nvPr/>
        </p:nvGraphicFramePr>
        <p:xfrm>
          <a:off x="4197350" y="1470025"/>
          <a:ext cx="4549775" cy="2571750"/>
        </p:xfrm>
        <a:graphic>
          <a:graphicData uri="http://schemas.openxmlformats.org/presentationml/2006/ole">
            <p:oleObj spid="_x0000_s146434" r:id="rId5" imgW="4554107" imgH="2572735" progId="Excel.Sheet.8">
              <p:embed/>
            </p:oleObj>
          </a:graphicData>
        </a:graphic>
      </p:graphicFrame>
      <p:sp>
        <p:nvSpPr>
          <p:cNvPr id="11308" name="Text Box 49"/>
          <p:cNvSpPr txBox="1">
            <a:spLocks noChangeArrowheads="1"/>
          </p:cNvSpPr>
          <p:nvPr/>
        </p:nvSpPr>
        <p:spPr bwMode="auto">
          <a:xfrm>
            <a:off x="5759450" y="4048125"/>
            <a:ext cx="15128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>
                <a:latin typeface="Calibri" pitchFamily="34" charset="0"/>
              </a:rPr>
              <a:t>Peak point</a:t>
            </a:r>
          </a:p>
        </p:txBody>
      </p:sp>
      <p:sp>
        <p:nvSpPr>
          <p:cNvPr id="11309" name="AutoShape 50"/>
          <p:cNvSpPr>
            <a:spLocks noChangeArrowheads="1"/>
          </p:cNvSpPr>
          <p:nvPr/>
        </p:nvSpPr>
        <p:spPr bwMode="auto">
          <a:xfrm>
            <a:off x="6335713" y="3968750"/>
            <a:ext cx="144462" cy="179388"/>
          </a:xfrm>
          <a:prstGeom prst="upArrow">
            <a:avLst>
              <a:gd name="adj1" fmla="val 50000"/>
              <a:gd name="adj2" fmla="val 61784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310" name="AutoShape 51"/>
          <p:cNvSpPr>
            <a:spLocks noChangeArrowheads="1"/>
          </p:cNvSpPr>
          <p:nvPr/>
        </p:nvSpPr>
        <p:spPr bwMode="auto">
          <a:xfrm>
            <a:off x="7486650" y="3968750"/>
            <a:ext cx="144463" cy="179388"/>
          </a:xfrm>
          <a:prstGeom prst="upArrow">
            <a:avLst>
              <a:gd name="adj1" fmla="val 50000"/>
              <a:gd name="adj2" fmla="val 61875"/>
            </a:avLst>
          </a:prstGeom>
          <a:solidFill>
            <a:srgbClr val="92D050"/>
          </a:solid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7054850" y="4048125"/>
            <a:ext cx="1657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Zero point</a:t>
            </a:r>
          </a:p>
        </p:txBody>
      </p:sp>
      <p:sp>
        <p:nvSpPr>
          <p:cNvPr id="11312" name="Oval 95"/>
          <p:cNvSpPr>
            <a:spLocks noChangeArrowheads="1"/>
          </p:cNvSpPr>
          <p:nvPr/>
        </p:nvSpPr>
        <p:spPr bwMode="auto">
          <a:xfrm>
            <a:off x="6551613" y="2455863"/>
            <a:ext cx="865187" cy="1296987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9" name="Text Box 96"/>
          <p:cNvSpPr txBox="1">
            <a:spLocks noChangeArrowheads="1"/>
          </p:cNvSpPr>
          <p:nvPr/>
        </p:nvSpPr>
        <p:spPr bwMode="auto">
          <a:xfrm>
            <a:off x="323850" y="5197475"/>
            <a:ext cx="1152525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2060"/>
                </a:solidFill>
                <a:latin typeface="+mj-lt"/>
                <a:ea typeface="+mn-ea"/>
              </a:rPr>
              <a:t> [3+1,6-1]</a:t>
            </a:r>
            <a:endParaRPr kumimoji="0" lang="en-US" altLang="zh-TW" b="1" dirty="0">
              <a:solidFill>
                <a:srgbClr val="FF0000"/>
              </a:solidFill>
              <a:latin typeface="+mj-lt"/>
              <a:ea typeface="+mn-ea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+mj-lt"/>
                <a:ea typeface="+mn-ea"/>
              </a:rPr>
              <a:t>  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→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FF0000"/>
                </a:solidFill>
                <a:latin typeface="+mj-lt"/>
                <a:ea typeface="+mn-ea"/>
              </a:rPr>
              <a:t>   </a:t>
            </a:r>
            <a:r>
              <a:rPr lang="en-US" altLang="zh-TW" b="1" dirty="0">
                <a:solidFill>
                  <a:srgbClr val="FF00FF"/>
                </a:solidFill>
                <a:latin typeface="+mj-lt"/>
              </a:rPr>
              <a:t>5 </a:t>
            </a:r>
            <a:r>
              <a:rPr lang="zh-TW" altLang="en-US" b="1" dirty="0">
                <a:solidFill>
                  <a:srgbClr val="FF00FF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FF00FF"/>
                </a:solidFill>
                <a:latin typeface="+mj-lt"/>
              </a:rPr>
              <a:t>6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zh-TW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0" name="向右箭號 49"/>
          <p:cNvSpPr/>
          <p:nvPr/>
        </p:nvSpPr>
        <p:spPr>
          <a:xfrm rot="5400000">
            <a:off x="2266951" y="4005262"/>
            <a:ext cx="3603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51" name="Object 44"/>
          <p:cNvGraphicFramePr>
            <a:graphicFrameLocks noChangeAspect="1"/>
          </p:cNvGraphicFramePr>
          <p:nvPr/>
        </p:nvGraphicFramePr>
        <p:xfrm>
          <a:off x="4197350" y="4284663"/>
          <a:ext cx="4549775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1511300" y="1730375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Oval 95"/>
          <p:cNvSpPr>
            <a:spLocks noChangeArrowheads="1"/>
          </p:cNvSpPr>
          <p:nvPr/>
        </p:nvSpPr>
        <p:spPr bwMode="auto">
          <a:xfrm>
            <a:off x="6911975" y="5272088"/>
            <a:ext cx="865188" cy="1296987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4213" y="4427538"/>
            <a:ext cx="365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P=3, Z=6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and P&lt;Z shift to right-hand</a:t>
            </a: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(3/7)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Graphic spid="51" grpId="0">
        <p:bldAsOne/>
      </p:bldGraphic>
      <p:bldGraphic spid="51" grpId="1">
        <p:bldAsOne/>
      </p:bldGraphic>
      <p:bldP spid="53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55"/>
          <p:cNvGraphicFramePr>
            <a:graphicFrameLocks noGrp="1"/>
          </p:cNvGraphicFramePr>
          <p:nvPr/>
        </p:nvGraphicFramePr>
        <p:xfrm>
          <a:off x="1331913" y="4687888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34925" y="4972050"/>
            <a:ext cx="1441450" cy="1616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Using P=3, </a:t>
            </a:r>
          </a:p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00B050"/>
                </a:solidFill>
                <a:latin typeface="Calibri" pitchFamily="34" charset="0"/>
              </a:rPr>
              <a:t>    0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→ </a:t>
            </a:r>
            <a:r>
              <a:rPr kumimoji="0" lang="en-US" altLang="zh-TW" b="1">
                <a:solidFill>
                  <a:srgbClr val="FF0000"/>
                </a:solidFill>
                <a:cs typeface="Arial" charset="0"/>
              </a:rPr>
              <a:t>3</a:t>
            </a:r>
            <a:r>
              <a:rPr kumimoji="0" lang="zh-TW" altLang="en-US" b="1">
                <a:solidFill>
                  <a:srgbClr val="FF0000"/>
                </a:solidFill>
                <a:cs typeface="Arial" charset="0"/>
              </a:rPr>
              <a:t>  </a:t>
            </a: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TW" b="1">
                <a:solidFill>
                  <a:srgbClr val="00B050"/>
                </a:solidFill>
                <a:latin typeface="Calibri" pitchFamily="34" charset="0"/>
              </a:rPr>
              <a:t>    1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→ </a:t>
            </a:r>
            <a:r>
              <a:rPr kumimoji="0" lang="en-US" altLang="zh-TW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>
              <a:spcBef>
                <a:spcPct val="50000"/>
              </a:spcBef>
            </a:pP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向右箭號 19"/>
          <p:cNvSpPr/>
          <p:nvPr/>
        </p:nvSpPr>
        <p:spPr>
          <a:xfrm rot="5400000">
            <a:off x="2124075" y="3644900"/>
            <a:ext cx="3603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900113" y="4076700"/>
            <a:ext cx="2951162" cy="4000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Secret bits:  1 1 0 0 1 1 0 1</a:t>
            </a:r>
          </a:p>
        </p:txBody>
      </p:sp>
      <p:graphicFrame>
        <p:nvGraphicFramePr>
          <p:cNvPr id="12331" name="Object 44"/>
          <p:cNvGraphicFramePr>
            <a:graphicFrameLocks noChangeAspect="1"/>
          </p:cNvGraphicFramePr>
          <p:nvPr/>
        </p:nvGraphicFramePr>
        <p:xfrm>
          <a:off x="4160838" y="1577975"/>
          <a:ext cx="4551362" cy="2571750"/>
        </p:xfrm>
        <a:graphic>
          <a:graphicData uri="http://schemas.openxmlformats.org/presentationml/2006/ole">
            <p:oleObj spid="_x0000_s147458" r:id="rId5" imgW="4548010" imgH="2572735" progId="Excel.Sheet.8">
              <p:embed/>
            </p:oleObj>
          </a:graphicData>
        </a:graphic>
      </p:graphicFrame>
      <p:graphicFrame>
        <p:nvGraphicFramePr>
          <p:cNvPr id="24" name="Object 44"/>
          <p:cNvGraphicFramePr>
            <a:graphicFrameLocks noChangeAspect="1"/>
          </p:cNvGraphicFramePr>
          <p:nvPr/>
        </p:nvGraphicFramePr>
        <p:xfrm>
          <a:off x="4160838" y="4241800"/>
          <a:ext cx="4551362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oup 55"/>
          <p:cNvGraphicFramePr>
            <a:graphicFrameLocks noGrp="1"/>
          </p:cNvGraphicFramePr>
          <p:nvPr/>
        </p:nvGraphicFramePr>
        <p:xfrm>
          <a:off x="1331913" y="1700213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1547813" y="6443663"/>
            <a:ext cx="1655762" cy="369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 err="1" smtClean="0">
                <a:latin typeface="Calibri" pitchFamily="34" charset="0"/>
              </a:rPr>
              <a:t>Stego</a:t>
            </a:r>
            <a:r>
              <a:rPr kumimoji="0" lang="en-US" altLang="zh-TW" dirty="0" smtClean="0">
                <a:latin typeface="Calibri" pitchFamily="34" charset="0"/>
              </a:rPr>
              <a:t>-image</a:t>
            </a:r>
            <a:endParaRPr kumimoji="0" lang="en-US" altLang="zh-TW" dirty="0">
              <a:latin typeface="Calibri" pitchFamily="34" charset="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(4/7)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Graphic spid="24" grpId="0">
        <p:bldAsOne/>
      </p:bldGraphic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55"/>
          <p:cNvGraphicFramePr>
            <a:graphicFrameLocks noGrp="1"/>
          </p:cNvGraphicFramePr>
          <p:nvPr/>
        </p:nvGraphicFramePr>
        <p:xfrm>
          <a:off x="682625" y="1816100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2916238" y="3357563"/>
            <a:ext cx="863600" cy="6052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B050"/>
                </a:solidFill>
                <a:latin typeface="+mn-lt"/>
                <a:ea typeface="+mn-ea"/>
              </a:rPr>
              <a:t>3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  <a:ea typeface="+mn-ea"/>
              </a:rPr>
              <a:t>→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en-US" altLang="zh-TW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zh-TW" alt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zh-TW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B050"/>
                </a:solidFill>
                <a:latin typeface="+mn-lt"/>
                <a:ea typeface="+mn-ea"/>
              </a:rPr>
              <a:t>4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kumimoji="0" lang="zh-TW" altLang="en-US" b="1" dirty="0">
                <a:solidFill>
                  <a:srgbClr val="FF0000"/>
                </a:solidFill>
                <a:latin typeface="+mn-lt"/>
                <a:ea typeface="+mn-ea"/>
              </a:rPr>
              <a:t>→ </a:t>
            </a:r>
            <a:r>
              <a:rPr kumimoji="0" lang="en-US" altLang="zh-TW" b="1" dirty="0">
                <a:solidFill>
                  <a:srgbClr val="FF0000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2916238" y="2565400"/>
            <a:ext cx="7921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354" name="Text Box 83"/>
          <p:cNvSpPr txBox="1">
            <a:spLocks noChangeArrowheads="1"/>
          </p:cNvSpPr>
          <p:nvPr/>
        </p:nvSpPr>
        <p:spPr bwMode="auto">
          <a:xfrm>
            <a:off x="827088" y="3635375"/>
            <a:ext cx="1657350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dirty="0" err="1" smtClean="0">
                <a:latin typeface="Calibri" pitchFamily="34" charset="0"/>
              </a:rPr>
              <a:t>Stego</a:t>
            </a:r>
            <a:r>
              <a:rPr kumimoji="0" lang="en-US" altLang="zh-TW" dirty="0" smtClean="0">
                <a:latin typeface="Calibri" pitchFamily="34" charset="0"/>
              </a:rPr>
              <a:t>-image</a:t>
            </a:r>
            <a:endParaRPr kumimoji="0" lang="en-US" altLang="zh-TW" dirty="0">
              <a:latin typeface="Calibri" pitchFamily="34" charset="0"/>
            </a:endParaRPr>
          </a:p>
        </p:txBody>
      </p:sp>
      <p:sp>
        <p:nvSpPr>
          <p:cNvPr id="13355" name="Text Box 96"/>
          <p:cNvSpPr txBox="1">
            <a:spLocks noChangeArrowheads="1"/>
          </p:cNvSpPr>
          <p:nvPr/>
        </p:nvSpPr>
        <p:spPr bwMode="auto">
          <a:xfrm>
            <a:off x="1115616" y="1475492"/>
            <a:ext cx="107969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b="1" dirty="0" smtClean="0">
                <a:solidFill>
                  <a:srgbClr val="FF0000"/>
                </a:solidFill>
                <a:latin typeface="Calibri" pitchFamily="34" charset="0"/>
              </a:rPr>
              <a:t>P=3, Z=6</a:t>
            </a:r>
            <a:endParaRPr kumimoji="0" lang="en-US" altLang="zh-TW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 Box 83"/>
          <p:cNvSpPr txBox="1">
            <a:spLocks noChangeArrowheads="1"/>
          </p:cNvSpPr>
          <p:nvPr/>
        </p:nvSpPr>
        <p:spPr bwMode="auto">
          <a:xfrm>
            <a:off x="2843213" y="2987675"/>
            <a:ext cx="1008062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Extract</a:t>
            </a:r>
            <a:endParaRPr kumimoji="0"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4067175" y="1816100"/>
          <a:ext cx="1944688" cy="1828800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8938"/>
                <a:gridCol w="388937"/>
                <a:gridCol w="388938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95" name="Text Box 84"/>
          <p:cNvSpPr txBox="1">
            <a:spLocks noChangeArrowheads="1"/>
          </p:cNvSpPr>
          <p:nvPr/>
        </p:nvSpPr>
        <p:spPr bwMode="auto">
          <a:xfrm>
            <a:off x="6300788" y="2276475"/>
            <a:ext cx="2447925" cy="7080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Extracted secret bits:</a:t>
            </a:r>
          </a:p>
          <a:p>
            <a:r>
              <a:rPr kumimoji="0" lang="en-US" altLang="zh-TW" sz="2000" b="1">
                <a:solidFill>
                  <a:srgbClr val="FF6600"/>
                </a:solidFill>
                <a:latin typeface="Calibri" pitchFamily="34" charset="0"/>
              </a:rPr>
              <a:t>1 1 0 0 1 1 0 1 </a:t>
            </a:r>
          </a:p>
        </p:txBody>
      </p:sp>
      <p:sp>
        <p:nvSpPr>
          <p:cNvPr id="27" name="向右箭號 26"/>
          <p:cNvSpPr/>
          <p:nvPr/>
        </p:nvSpPr>
        <p:spPr>
          <a:xfrm>
            <a:off x="827088" y="5157788"/>
            <a:ext cx="7921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8" name="Group 55"/>
          <p:cNvGraphicFramePr>
            <a:graphicFrameLocks noGrp="1"/>
          </p:cNvGraphicFramePr>
          <p:nvPr/>
        </p:nvGraphicFramePr>
        <p:xfrm>
          <a:off x="2771775" y="4437063"/>
          <a:ext cx="1944687" cy="1828800"/>
        </p:xfrm>
        <a:graphic>
          <a:graphicData uri="http://schemas.openxmlformats.org/drawingml/2006/table">
            <a:tbl>
              <a:tblPr/>
              <a:tblGrid>
                <a:gridCol w="388937"/>
                <a:gridCol w="388938"/>
                <a:gridCol w="388937"/>
                <a:gridCol w="388938"/>
                <a:gridCol w="3889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j-lt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新細明體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+mj-lt"/>
                          <a:ea typeface="新細明體" charset="-120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96"/>
          <p:cNvSpPr txBox="1">
            <a:spLocks noChangeArrowheads="1"/>
          </p:cNvSpPr>
          <p:nvPr/>
        </p:nvSpPr>
        <p:spPr bwMode="auto">
          <a:xfrm>
            <a:off x="1763713" y="5002674"/>
            <a:ext cx="863600" cy="11182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kumimoji="0" lang="zh-TW" altLang="en-US" b="1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5 </a:t>
            </a:r>
            <a:r>
              <a:rPr lang="zh-TW" altLang="en-US" b="1" dirty="0">
                <a:solidFill>
                  <a:srgbClr val="FF0066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4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altLang="zh-TW" b="1" dirty="0">
                <a:solidFill>
                  <a:srgbClr val="33CC33"/>
                </a:solidFill>
                <a:latin typeface="+mj-lt"/>
              </a:rPr>
              <a:t>4</a:t>
            </a:r>
            <a:r>
              <a:rPr lang="en-US" altLang="zh-TW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zh-TW" altLang="en-US" b="1" dirty="0">
                <a:solidFill>
                  <a:srgbClr val="33CC33"/>
                </a:solidFill>
                <a:latin typeface="+mj-lt"/>
              </a:rPr>
              <a:t>→ </a:t>
            </a:r>
            <a:r>
              <a:rPr lang="en-US" altLang="zh-TW" b="1" dirty="0">
                <a:solidFill>
                  <a:srgbClr val="33CC33"/>
                </a:solidFill>
                <a:latin typeface="+mj-lt"/>
              </a:rPr>
              <a:t>3</a:t>
            </a:r>
            <a:br>
              <a:rPr lang="en-US" altLang="zh-TW" b="1" dirty="0">
                <a:solidFill>
                  <a:srgbClr val="33CC33"/>
                </a:solidFill>
                <a:latin typeface="+mj-lt"/>
              </a:rPr>
            </a:b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3</a:t>
            </a:r>
            <a:r>
              <a:rPr kumimoji="0" lang="en-US" altLang="zh-TW" b="1" dirty="0">
                <a:latin typeface="+mj-lt"/>
                <a:ea typeface="+mn-ea"/>
              </a:rPr>
              <a:t> </a:t>
            </a:r>
            <a:r>
              <a:rPr kumimoji="0" lang="zh-TW" altLang="en-US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→ </a:t>
            </a:r>
            <a:r>
              <a:rPr kumimoji="0" lang="en-US" altLang="zh-TW" b="1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684213" y="5589588"/>
            <a:ext cx="107950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</a:t>
            </a:r>
            <a:r>
              <a:rPr kumimoji="0" lang="en-US" altLang="zh-T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ecover</a:t>
            </a:r>
            <a:endParaRPr kumimoji="0" lang="en-US" altLang="zh-T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437" name="Text Box 168"/>
          <p:cNvSpPr txBox="1">
            <a:spLocks noChangeArrowheads="1"/>
          </p:cNvSpPr>
          <p:nvPr/>
        </p:nvSpPr>
        <p:spPr bwMode="auto">
          <a:xfrm>
            <a:off x="2987675" y="6302375"/>
            <a:ext cx="201612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dirty="0">
                <a:latin typeface="Calibri" pitchFamily="34" charset="0"/>
              </a:rPr>
              <a:t>Original </a:t>
            </a:r>
            <a:r>
              <a:rPr kumimoji="0" lang="en-US" altLang="zh-TW" dirty="0" smtClean="0">
                <a:latin typeface="Calibri" pitchFamily="34" charset="0"/>
              </a:rPr>
              <a:t>image</a:t>
            </a:r>
            <a:endParaRPr kumimoji="0" lang="en-US" altLang="zh-TW" dirty="0">
              <a:latin typeface="Calibri" pitchFamily="34" charset="0"/>
            </a:endParaRPr>
          </a:p>
        </p:txBody>
      </p:sp>
      <p:graphicFrame>
        <p:nvGraphicFramePr>
          <p:cNvPr id="13438" name="Object 44"/>
          <p:cNvGraphicFramePr>
            <a:graphicFrameLocks noChangeAspect="1"/>
          </p:cNvGraphicFramePr>
          <p:nvPr/>
        </p:nvGraphicFramePr>
        <p:xfrm>
          <a:off x="4448175" y="4098925"/>
          <a:ext cx="4554538" cy="2570163"/>
        </p:xfrm>
        <a:graphic>
          <a:graphicData uri="http://schemas.openxmlformats.org/presentationml/2006/ole">
            <p:oleObj spid="_x0000_s148482" name="Worksheet" r:id="rId4" imgW="4552821" imgH="2571750" progId="Excel.Sheet.8">
              <p:embed/>
            </p:oleObj>
          </a:graphicData>
        </a:graphic>
      </p:graphicFrame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et al.’s proposed method (5/7)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3395" grpId="0" animBg="1"/>
      <p:bldP spid="27" grpId="0" animBg="1"/>
      <p:bldP spid="29" grpId="0"/>
      <p:bldP spid="30" grpId="0"/>
      <p:bldOleChart spid="134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9601</TotalTime>
  <Words>1174</Words>
  <Application>Microsoft Office PowerPoint</Application>
  <PresentationFormat>如螢幕大小 (4:3)</PresentationFormat>
  <Paragraphs>709</Paragraphs>
  <Slides>21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Microsoft Office Excel 97-2003 工作表</vt:lpstr>
      <vt:lpstr>投影片 1</vt:lpstr>
      <vt:lpstr>Outline</vt:lpstr>
      <vt:lpstr>Introduction</vt:lpstr>
      <vt:lpstr>Histogram shifting vs. reversible data hiding</vt:lpstr>
      <vt:lpstr>Ni et al.’s proposed method (1/7)</vt:lpstr>
      <vt:lpstr>Ni et al.’s proposed method (2/7)</vt:lpstr>
      <vt:lpstr>Ni et al.’s proposed method (3/7)</vt:lpstr>
      <vt:lpstr>Ni et al.’s proposed method (4/7)</vt:lpstr>
      <vt:lpstr>Ni et al.’s proposed method (5/7)</vt:lpstr>
      <vt:lpstr>Ni et al.’s proposed method (6/7)</vt:lpstr>
      <vt:lpstr>Ni et al.’s proposed method (7/7)</vt:lpstr>
      <vt:lpstr>投影片 12</vt:lpstr>
      <vt:lpstr>Questions:</vt:lpstr>
      <vt:lpstr>Solution :</vt:lpstr>
      <vt:lpstr>Basic idea</vt:lpstr>
      <vt:lpstr>投影片 16</vt:lpstr>
      <vt:lpstr>投影片 17</vt:lpstr>
      <vt:lpstr>投影片 18</vt:lpstr>
      <vt:lpstr>投影片 19</vt:lpstr>
      <vt:lpstr>Conclusions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HAZEL</dc:creator>
  <cp:lastModifiedBy>paul</cp:lastModifiedBy>
  <cp:revision>705</cp:revision>
  <dcterms:created xsi:type="dcterms:W3CDTF">2012-05-17T17:00:26Z</dcterms:created>
  <dcterms:modified xsi:type="dcterms:W3CDTF">2013-06-18T09:27:56Z</dcterms:modified>
</cp:coreProperties>
</file>